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1" r:id="rId3"/>
    <p:sldId id="260" r:id="rId4"/>
    <p:sldId id="258" r:id="rId5"/>
    <p:sldId id="259" r:id="rId6"/>
    <p:sldId id="257" r:id="rId7"/>
    <p:sldId id="265"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7" d="100"/>
          <a:sy n="127" d="100"/>
        </p:scale>
        <p:origin x="-101"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8F40D8-F4F6-4E2F-ABA5-34FD880B8EAA}" type="datetimeFigureOut">
              <a:rPr lang="en-US" smtClean="0"/>
              <a:t>4/25/2019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BF12B-92E5-4DA6-BAD8-F60A59B37F1D}" type="slidenum">
              <a:rPr lang="en-US" smtClean="0"/>
              <a:t>‹#›</a:t>
            </a:fld>
            <a:endParaRPr lang="en-US"/>
          </a:p>
        </p:txBody>
      </p:sp>
    </p:spTree>
    <p:extLst>
      <p:ext uri="{BB962C8B-B14F-4D97-AF65-F5344CB8AC3E}">
        <p14:creationId xmlns:p14="http://schemas.microsoft.com/office/powerpoint/2010/main" val="235169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0BF12B-92E5-4DA6-BAD8-F60A59B37F1D}" type="slidenum">
              <a:rPr lang="en-US" smtClean="0"/>
              <a:t>7</a:t>
            </a:fld>
            <a:endParaRPr lang="en-US"/>
          </a:p>
        </p:txBody>
      </p:sp>
    </p:spTree>
    <p:extLst>
      <p:ext uri="{BB962C8B-B14F-4D97-AF65-F5344CB8AC3E}">
        <p14:creationId xmlns:p14="http://schemas.microsoft.com/office/powerpoint/2010/main" val="188779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87468"/>
            <a:ext cx="7315200" cy="1946269"/>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3874898"/>
            <a:ext cx="7315200" cy="858474"/>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FF3A0AA-E90A-41CE-960A-01F7ECDC268E}" type="datetimeFigureOut">
              <a:rPr lang="en-US" smtClean="0"/>
              <a:t>4/25/2019</a:t>
            </a:fld>
            <a:endParaRPr lang="en-US"/>
          </a:p>
        </p:txBody>
      </p:sp>
      <p:sp>
        <p:nvSpPr>
          <p:cNvPr id="8" name="Slide Number Placeholder 7"/>
          <p:cNvSpPr>
            <a:spLocks noGrp="1"/>
          </p:cNvSpPr>
          <p:nvPr>
            <p:ph type="sldNum" sz="quarter" idx="11"/>
          </p:nvPr>
        </p:nvSpPr>
        <p:spPr/>
        <p:txBody>
          <a:bodyPr/>
          <a:lstStyle/>
          <a:p>
            <a:fld id="{B30BCBD0-D5CD-4E78-82BD-5FA45C2CA89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3A0AA-E90A-41CE-960A-01F7ECDC268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1" y="1370032"/>
            <a:ext cx="1492499" cy="3363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370032"/>
            <a:ext cx="5241476" cy="3363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3A0AA-E90A-41CE-960A-01F7ECDC268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71450"/>
            <a:ext cx="7315200" cy="742950"/>
          </a:xfrm>
        </p:spPr>
        <p:txBody>
          <a:bodyPr>
            <a:normAutofit/>
          </a:bodyPr>
          <a:lstStyle>
            <a:lvl1pPr>
              <a:defRPr sz="4400" i="1"/>
            </a:lvl1pPr>
          </a:lstStyle>
          <a:p>
            <a:r>
              <a:rPr lang="en-US" dirty="0" smtClean="0"/>
              <a:t>Click to edit Master title style</a:t>
            </a:r>
            <a:endParaRPr lang="en-US" dirty="0"/>
          </a:p>
        </p:txBody>
      </p:sp>
      <p:sp>
        <p:nvSpPr>
          <p:cNvPr id="3" name="Content Placeholder 2"/>
          <p:cNvSpPr>
            <a:spLocks noGrp="1"/>
          </p:cNvSpPr>
          <p:nvPr>
            <p:ph idx="1"/>
          </p:nvPr>
        </p:nvSpPr>
        <p:spPr>
          <a:xfrm>
            <a:off x="762000" y="1028701"/>
            <a:ext cx="7848600" cy="3703320"/>
          </a:xfrm>
        </p:spPr>
        <p:txBody>
          <a:bodyPr/>
          <a:lstStyle>
            <a:lvl1pPr>
              <a:defRPr sz="3200">
                <a:effectLst>
                  <a:outerShdw blurRad="38100" dist="38100" dir="2700000" algn="tl">
                    <a:srgbClr val="000000">
                      <a:alpha val="43137"/>
                    </a:srgbClr>
                  </a:outerShdw>
                </a:effectLst>
              </a:defRPr>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3763179"/>
            <a:ext cx="7315200" cy="970194"/>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2898823"/>
            <a:ext cx="7315200" cy="82382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3A0AA-E90A-41CE-960A-01F7ECDC268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FF3A0AA-E90A-41CE-960A-01F7ECDC268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BCBD0-D5CD-4E78-82BD-5FA45C2CA891}" type="slidenum">
              <a:rPr lang="en-US" smtClean="0"/>
              <a:t>‹#›</a:t>
            </a:fld>
            <a:endParaRPr lang="en-US"/>
          </a:p>
        </p:txBody>
      </p:sp>
      <p:sp>
        <p:nvSpPr>
          <p:cNvPr id="9" name="Title 8"/>
          <p:cNvSpPr>
            <a:spLocks noGrp="1"/>
          </p:cNvSpPr>
          <p:nvPr>
            <p:ph type="title"/>
          </p:nvPr>
        </p:nvSpPr>
        <p:spPr>
          <a:xfrm>
            <a:off x="914400" y="1158537"/>
            <a:ext cx="7315200" cy="865573"/>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057400"/>
            <a:ext cx="3566160" cy="26951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057401"/>
            <a:ext cx="3566160" cy="2696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057400"/>
            <a:ext cx="3364992"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057400"/>
            <a:ext cx="3362062"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FF3A0AA-E90A-41CE-960A-01F7ECDC268E}"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BCBD0-D5CD-4E78-82BD-5FA45C2CA891}" type="slidenum">
              <a:rPr lang="en-US" smtClean="0"/>
              <a:t>‹#›</a:t>
            </a:fld>
            <a:endParaRPr lang="en-US"/>
          </a:p>
        </p:txBody>
      </p:sp>
      <p:sp>
        <p:nvSpPr>
          <p:cNvPr id="10" name="Title 9"/>
          <p:cNvSpPr>
            <a:spLocks noGrp="1"/>
          </p:cNvSpPr>
          <p:nvPr>
            <p:ph type="title"/>
          </p:nvPr>
        </p:nvSpPr>
        <p:spPr>
          <a:xfrm>
            <a:off x="914400" y="1158537"/>
            <a:ext cx="7315200" cy="865573"/>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2537460"/>
            <a:ext cx="3566160"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2537460"/>
            <a:ext cx="3566160"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F3A0AA-E90A-41CE-960A-01F7ECDC268E}"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3A0AA-E90A-41CE-960A-01F7ECDC268E}"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369022"/>
            <a:ext cx="2950936" cy="1629761"/>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370032"/>
            <a:ext cx="4207848" cy="3357461"/>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3045822"/>
            <a:ext cx="2950936" cy="1684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3A0AA-E90A-41CE-960A-01F7ECDC268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2953512" cy="1632204"/>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1714500"/>
            <a:ext cx="4038600" cy="25146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3044952"/>
            <a:ext cx="2953512" cy="1687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3A0AA-E90A-41CE-960A-01F7ECDC268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BCBD0-D5CD-4E78-82BD-5FA45C2CA891}" type="slidenum">
              <a:rPr lang="en-US" smtClean="0"/>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430355"/>
            <a:ext cx="86236"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430355"/>
            <a:ext cx="576072"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158537"/>
            <a:ext cx="7315200" cy="86557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077375"/>
            <a:ext cx="7315200" cy="26546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411597"/>
            <a:ext cx="1189132" cy="223439"/>
          </a:xfrm>
          <a:prstGeom prst="rect">
            <a:avLst/>
          </a:prstGeom>
        </p:spPr>
        <p:txBody>
          <a:bodyPr vert="horz" lIns="91440" tIns="45720" rIns="91440" bIns="45720" rtlCol="0" anchor="ctr"/>
          <a:lstStyle>
            <a:lvl1pPr algn="l">
              <a:defRPr sz="1200">
                <a:solidFill>
                  <a:schemeClr val="tx1">
                    <a:alpha val="50000"/>
                  </a:schemeClr>
                </a:solidFill>
              </a:defRPr>
            </a:lvl1pPr>
          </a:lstStyle>
          <a:p>
            <a:fld id="{3FF3A0AA-E90A-41CE-960A-01F7ECDC268E}" type="datetimeFigureOut">
              <a:rPr lang="en-US" smtClean="0"/>
              <a:t>4/25/2019</a:t>
            </a:fld>
            <a:endParaRPr lang="en-US"/>
          </a:p>
        </p:txBody>
      </p:sp>
      <p:sp>
        <p:nvSpPr>
          <p:cNvPr id="6" name="Slide Number Placeholder 5"/>
          <p:cNvSpPr>
            <a:spLocks noGrp="1"/>
          </p:cNvSpPr>
          <p:nvPr>
            <p:ph type="sldNum" sz="quarter" idx="4"/>
          </p:nvPr>
        </p:nvSpPr>
        <p:spPr>
          <a:xfrm>
            <a:off x="7314416" y="411598"/>
            <a:ext cx="941203" cy="226314"/>
          </a:xfrm>
          <a:prstGeom prst="rect">
            <a:avLst/>
          </a:prstGeom>
        </p:spPr>
        <p:txBody>
          <a:bodyPr vert="horz" lIns="91440" tIns="45720" rIns="91440" bIns="45720" rtlCol="0" anchor="ctr"/>
          <a:lstStyle>
            <a:lvl1pPr algn="r">
              <a:defRPr sz="1200">
                <a:solidFill>
                  <a:schemeClr val="tx1"/>
                </a:solidFill>
              </a:defRPr>
            </a:lvl1pPr>
          </a:lstStyle>
          <a:p>
            <a:fld id="{B30BCBD0-D5CD-4E78-82BD-5FA45C2CA891}" type="slidenum">
              <a:rPr lang="en-US" smtClean="0"/>
              <a:t>‹#›</a:t>
            </a:fld>
            <a:endParaRPr lang="en-US"/>
          </a:p>
        </p:txBody>
      </p:sp>
      <p:sp>
        <p:nvSpPr>
          <p:cNvPr id="5" name="Footer Placeholder 4"/>
          <p:cNvSpPr>
            <a:spLocks noGrp="1"/>
          </p:cNvSpPr>
          <p:nvPr>
            <p:ph type="ftr" sz="quarter" idx="3"/>
          </p:nvPr>
        </p:nvSpPr>
        <p:spPr>
          <a:xfrm>
            <a:off x="6008689" y="641968"/>
            <a:ext cx="2246489" cy="225920"/>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5800" y="2343150"/>
            <a:ext cx="7772400" cy="2057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133350"/>
            <a:ext cx="8077200" cy="1828800"/>
          </a:xfrm>
        </p:spPr>
        <p:txBody>
          <a:bodyPr>
            <a:noAutofit/>
          </a:bodyPr>
          <a:lstStyle/>
          <a:p>
            <a:pPr algn="ctr"/>
            <a:r>
              <a:rPr lang="en-US" dirty="0">
                <a:solidFill>
                  <a:schemeClr val="tx1"/>
                </a:solidFill>
                <a:effectLst>
                  <a:outerShdw blurRad="38100" dist="38100" dir="2700000" algn="tl">
                    <a:srgbClr val="000000">
                      <a:alpha val="43137"/>
                    </a:srgbClr>
                  </a:outerShdw>
                </a:effectLst>
                <a:latin typeface="Bahnschrift SemiCondensed" panose="020B0502040204020203" pitchFamily="34" charset="0"/>
              </a:rPr>
              <a:t>When People Don't </a:t>
            </a:r>
            <a:r>
              <a:rPr lang="en-US" u="sng" dirty="0" smtClean="0">
                <a:solidFill>
                  <a:schemeClr val="tx1"/>
                </a:solidFill>
                <a:effectLst>
                  <a:outerShdw blurRad="38100" dist="38100" dir="2700000" algn="tl">
                    <a:srgbClr val="000000">
                      <a:alpha val="43137"/>
                    </a:srgbClr>
                  </a:outerShdw>
                </a:effectLst>
                <a:latin typeface="Bahnschrift SemiCondensed" panose="020B0502040204020203" pitchFamily="34" charset="0"/>
              </a:rPr>
              <a:t>Like</a:t>
            </a:r>
            <a:r>
              <a:rPr lang="en-US" dirty="0" smtClean="0">
                <a:solidFill>
                  <a:schemeClr val="tx1"/>
                </a:solidFill>
                <a:effectLst>
                  <a:outerShdw blurRad="38100" dist="38100" dir="2700000" algn="tl">
                    <a:srgbClr val="000000">
                      <a:alpha val="43137"/>
                    </a:srgbClr>
                  </a:outerShdw>
                </a:effectLst>
                <a:latin typeface="Bahnschrift SemiCondensed" panose="020B0502040204020203" pitchFamily="34" charset="0"/>
              </a:rPr>
              <a:t>… “What </a:t>
            </a:r>
            <a:r>
              <a:rPr lang="en-US" dirty="0">
                <a:solidFill>
                  <a:schemeClr val="tx1"/>
                </a:solidFill>
                <a:effectLst>
                  <a:outerShdw blurRad="38100" dist="38100" dir="2700000" algn="tl">
                    <a:srgbClr val="000000">
                      <a:alpha val="43137"/>
                    </a:srgbClr>
                  </a:outerShdw>
                </a:effectLst>
                <a:latin typeface="Bahnschrift SemiCondensed" panose="020B0502040204020203" pitchFamily="34" charset="0"/>
              </a:rPr>
              <a:t>the Lord Has </a:t>
            </a:r>
            <a:r>
              <a:rPr lang="en-US" dirty="0" smtClean="0">
                <a:solidFill>
                  <a:schemeClr val="tx1"/>
                </a:solidFill>
                <a:effectLst>
                  <a:outerShdw blurRad="38100" dist="38100" dir="2700000" algn="tl">
                    <a:srgbClr val="000000">
                      <a:alpha val="43137"/>
                    </a:srgbClr>
                  </a:outerShdw>
                </a:effectLst>
                <a:latin typeface="Bahnschrift SemiCondensed" panose="020B0502040204020203" pitchFamily="34" charset="0"/>
              </a:rPr>
              <a:t>Spoken”</a:t>
            </a:r>
            <a:endParaRPr lang="en-US" dirty="0">
              <a:solidFill>
                <a:schemeClr val="tx1"/>
              </a:solidFill>
              <a:effectLst>
                <a:outerShdw blurRad="38100" dist="38100" dir="2700000" algn="tl">
                  <a:srgbClr val="000000">
                    <a:alpha val="43137"/>
                  </a:srgbClr>
                </a:outerShdw>
              </a:effectLst>
              <a:latin typeface="Bahnschrift SemiCondensed" panose="020B0502040204020203" pitchFamily="34" charset="0"/>
            </a:endParaRPr>
          </a:p>
        </p:txBody>
      </p:sp>
      <p:sp>
        <p:nvSpPr>
          <p:cNvPr id="3" name="Subtitle 2"/>
          <p:cNvSpPr>
            <a:spLocks noGrp="1"/>
          </p:cNvSpPr>
          <p:nvPr>
            <p:ph type="subTitle" idx="1"/>
          </p:nvPr>
        </p:nvSpPr>
        <p:spPr>
          <a:xfrm>
            <a:off x="914400" y="2419350"/>
            <a:ext cx="7467600" cy="1924050"/>
          </a:xfrm>
        </p:spPr>
        <p:txBody>
          <a:bodyPr>
            <a:noAutofit/>
          </a:bodyPr>
          <a:lstStyle/>
          <a:p>
            <a:r>
              <a:rPr lang="en-US" sz="2800" b="1" dirty="0" smtClean="0">
                <a:solidFill>
                  <a:srgbClr val="C00000"/>
                </a:solidFill>
              </a:rPr>
              <a:t>Jeremiah </a:t>
            </a:r>
            <a:r>
              <a:rPr lang="en-US" sz="2800" b="1" dirty="0">
                <a:solidFill>
                  <a:srgbClr val="C00000"/>
                </a:solidFill>
              </a:rPr>
              <a:t>23:35</a:t>
            </a:r>
            <a:r>
              <a:rPr lang="en-US" sz="2800" dirty="0">
                <a:solidFill>
                  <a:srgbClr val="C00000"/>
                </a:solidFill>
              </a:rPr>
              <a:t>  </a:t>
            </a:r>
            <a:r>
              <a:rPr lang="en-US" sz="2800" i="1" dirty="0">
                <a:solidFill>
                  <a:schemeClr val="bg1"/>
                </a:solidFill>
              </a:rPr>
              <a:t>Thus shall you say, every one to his neighbor and every one to his brother, 'What has the LORD answered?' or 'What has the LORD spoken?' </a:t>
            </a:r>
          </a:p>
        </p:txBody>
      </p:sp>
    </p:spTree>
    <p:extLst>
      <p:ext uri="{BB962C8B-B14F-4D97-AF65-F5344CB8AC3E}">
        <p14:creationId xmlns:p14="http://schemas.microsoft.com/office/powerpoint/2010/main" val="2330672152"/>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914400"/>
          </a:xfrm>
        </p:spPr>
        <p:txBody>
          <a:bodyPr>
            <a:normAutofit/>
          </a:bodyPr>
          <a:lstStyle/>
          <a:p>
            <a:r>
              <a:rPr lang="en-US" b="1" dirty="0" smtClean="0">
                <a:effectLst>
                  <a:outerShdw blurRad="38100" dist="38100" dir="2700000" algn="tl">
                    <a:srgbClr val="000000">
                      <a:alpha val="43137"/>
                    </a:srgbClr>
                  </a:outerShdw>
                </a:effectLst>
              </a:rPr>
              <a:t>Simply Tear it </a:t>
            </a:r>
            <a:r>
              <a:rPr lang="en-US" dirty="0" smtClean="0">
                <a:effectLst>
                  <a:outerShdw blurRad="38100" dist="38100" dir="2700000" algn="tl">
                    <a:srgbClr val="000000">
                      <a:alpha val="43137"/>
                    </a:srgbClr>
                  </a:outerShdw>
                </a:effectLst>
              </a:rPr>
              <a:t>(the Word) </a:t>
            </a:r>
            <a:r>
              <a:rPr lang="en-US" b="1" dirty="0" smtClean="0">
                <a:effectLst>
                  <a:outerShdw blurRad="38100" dist="38100" dir="2700000" algn="tl">
                    <a:srgbClr val="000000">
                      <a:alpha val="43137"/>
                    </a:srgbClr>
                  </a:outerShdw>
                </a:effectLst>
              </a:rPr>
              <a:t>Up!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71551"/>
            <a:ext cx="8686800" cy="4171949"/>
          </a:xfrm>
        </p:spPr>
        <p:txBody>
          <a:bodyPr>
            <a:noAutofit/>
          </a:bodyPr>
          <a:lstStyle/>
          <a:p>
            <a:pPr marL="45720" indent="0">
              <a:spcBef>
                <a:spcPts val="1800"/>
              </a:spcBef>
              <a:buNone/>
            </a:pPr>
            <a:r>
              <a:rPr lang="en-US" sz="2600" b="1" dirty="0" smtClean="0">
                <a:solidFill>
                  <a:srgbClr val="FFFF00"/>
                </a:solidFill>
              </a:rPr>
              <a:t>Jer. </a:t>
            </a:r>
            <a:r>
              <a:rPr lang="en-US" sz="2600" b="1" dirty="0">
                <a:solidFill>
                  <a:srgbClr val="FFFF00"/>
                </a:solidFill>
              </a:rPr>
              <a:t>36:23</a:t>
            </a:r>
            <a:r>
              <a:rPr lang="en-US" sz="2600" b="1" dirty="0"/>
              <a:t>  </a:t>
            </a:r>
            <a:r>
              <a:rPr lang="en-US" sz="2600" i="1" dirty="0"/>
              <a:t>As </a:t>
            </a:r>
            <a:r>
              <a:rPr lang="en-US" sz="2600" i="1" dirty="0" err="1"/>
              <a:t>Jehudi</a:t>
            </a:r>
            <a:r>
              <a:rPr lang="en-US" sz="2600" i="1" dirty="0"/>
              <a:t> read three or four columns, the king would cut them off with a knife and throw them into the fire in the fire pot, until the entire scroll was consumed in the fire that was in the fire pot. </a:t>
            </a:r>
            <a:r>
              <a:rPr lang="en-US" sz="2600" b="1" i="1" baseline="30000" dirty="0" smtClean="0"/>
              <a:t>24</a:t>
            </a:r>
            <a:r>
              <a:rPr lang="en-US" sz="2600" i="1" dirty="0" smtClean="0"/>
              <a:t>  </a:t>
            </a:r>
            <a:r>
              <a:rPr lang="en-US" sz="2600" i="1" dirty="0"/>
              <a:t>Yet neither the king nor any of his servants who heard all these words was afraid, nor did they tear their garments. </a:t>
            </a:r>
            <a:endParaRPr lang="en-US" sz="2600" i="1" dirty="0" smtClean="0"/>
          </a:p>
          <a:p>
            <a:pPr marL="45720" indent="0">
              <a:spcBef>
                <a:spcPts val="1800"/>
              </a:spcBef>
              <a:buNone/>
            </a:pPr>
            <a:r>
              <a:rPr lang="en-US" sz="2600" b="1" u="sng" dirty="0" smtClean="0"/>
              <a:t>TODAY</a:t>
            </a:r>
            <a:r>
              <a:rPr lang="en-US" sz="2600" b="1" dirty="0" smtClean="0"/>
              <a:t> – </a:t>
            </a:r>
            <a:r>
              <a:rPr lang="en-US" sz="2600" dirty="0" smtClean="0"/>
              <a:t>leave it closed, come to “church” and not have a Bible or open it. It’s not preached (more stories &amp; illustrations than text). It’s twisted – </a:t>
            </a:r>
            <a:r>
              <a:rPr lang="en-US" sz="2600" dirty="0" smtClean="0">
                <a:solidFill>
                  <a:srgbClr val="FFFF00"/>
                </a:solidFill>
              </a:rPr>
              <a:t>2 Peter 3:16</a:t>
            </a:r>
            <a:endParaRPr lang="en-US" sz="2600" dirty="0"/>
          </a:p>
        </p:txBody>
      </p:sp>
    </p:spTree>
    <p:extLst>
      <p:ext uri="{BB962C8B-B14F-4D97-AF65-F5344CB8AC3E}">
        <p14:creationId xmlns:p14="http://schemas.microsoft.com/office/powerpoint/2010/main" val="154499329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315200" cy="819150"/>
          </a:xfrm>
        </p:spPr>
        <p:txBody>
          <a:bodyPr>
            <a:normAutofit/>
          </a:bodyPr>
          <a:lstStyle/>
          <a:p>
            <a:pPr algn="ctr"/>
            <a:r>
              <a:rPr lang="en-US" b="1" dirty="0" smtClean="0">
                <a:effectLst>
                  <a:outerShdw blurRad="38100" dist="38100" dir="2700000" algn="tl">
                    <a:srgbClr val="000000">
                      <a:alpha val="43137"/>
                    </a:srgbClr>
                  </a:outerShdw>
                </a:effectLst>
              </a:rPr>
              <a:t>Mock and </a:t>
            </a:r>
            <a:r>
              <a:rPr lang="en-US" b="1" dirty="0" err="1" smtClean="0">
                <a:effectLst>
                  <a:outerShdw blurRad="38100" dist="38100" dir="2700000" algn="tl">
                    <a:srgbClr val="000000">
                      <a:alpha val="43137"/>
                    </a:srgbClr>
                  </a:outerShdw>
                </a:effectLst>
              </a:rPr>
              <a:t>Snear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19150"/>
            <a:ext cx="8839200" cy="4191000"/>
          </a:xfrm>
        </p:spPr>
        <p:txBody>
          <a:bodyPr>
            <a:normAutofit fontScale="92500"/>
          </a:bodyPr>
          <a:lstStyle/>
          <a:p>
            <a:pPr>
              <a:spcBef>
                <a:spcPts val="1800"/>
              </a:spcBef>
            </a:pPr>
            <a:r>
              <a:rPr lang="en-US" sz="2800" b="1" dirty="0" smtClean="0"/>
              <a:t>At Athens </a:t>
            </a:r>
            <a:r>
              <a:rPr lang="en-US" sz="2800" dirty="0" smtClean="0"/>
              <a:t>– </a:t>
            </a:r>
            <a:r>
              <a:rPr lang="en-US" sz="2800" dirty="0" smtClean="0">
                <a:effectLst>
                  <a:outerShdw blurRad="38100" dist="38100" dir="2700000" algn="tl">
                    <a:srgbClr val="000000">
                      <a:alpha val="43137"/>
                    </a:srgbClr>
                  </a:outerShdw>
                </a:effectLst>
              </a:rPr>
              <a:t> “intellectual city” – </a:t>
            </a:r>
            <a:r>
              <a:rPr lang="en-US" sz="2800" dirty="0" smtClean="0">
                <a:solidFill>
                  <a:srgbClr val="FFFF00"/>
                </a:solidFill>
                <a:effectLst>
                  <a:outerShdw blurRad="38100" dist="38100" dir="2700000" algn="tl">
                    <a:srgbClr val="000000">
                      <a:alpha val="43137"/>
                    </a:srgbClr>
                  </a:outerShdw>
                </a:effectLst>
              </a:rPr>
              <a:t>17:19-21, 32</a:t>
            </a:r>
          </a:p>
          <a:p>
            <a:pPr>
              <a:spcBef>
                <a:spcPts val="1800"/>
              </a:spcBef>
            </a:pPr>
            <a:r>
              <a:rPr lang="en-US" sz="2800" b="1" dirty="0" smtClean="0">
                <a:effectLst>
                  <a:outerShdw blurRad="38100" dist="38100" dir="2700000" algn="tl">
                    <a:srgbClr val="000000">
                      <a:alpha val="43137"/>
                    </a:srgbClr>
                  </a:outerShdw>
                </a:effectLst>
              </a:rPr>
              <a:t>The Pharisees &amp; man born blind </a:t>
            </a:r>
            <a:r>
              <a:rPr lang="en-US" sz="2800" dirty="0" smtClean="0">
                <a:effectLst>
                  <a:outerShdw blurRad="38100" dist="38100" dir="2700000" algn="tl">
                    <a:srgbClr val="000000">
                      <a:alpha val="43137"/>
                    </a:srgbClr>
                  </a:outerShdw>
                </a:effectLst>
              </a:rPr>
              <a:t>– </a:t>
            </a:r>
            <a:r>
              <a:rPr lang="en-US" sz="2800" dirty="0" smtClean="0">
                <a:solidFill>
                  <a:srgbClr val="FFFF00"/>
                </a:solidFill>
                <a:effectLst>
                  <a:outerShdw blurRad="38100" dist="38100" dir="2700000" algn="tl">
                    <a:srgbClr val="000000">
                      <a:alpha val="43137"/>
                    </a:srgbClr>
                  </a:outerShdw>
                </a:effectLst>
              </a:rPr>
              <a:t>John 9:34</a:t>
            </a:r>
          </a:p>
          <a:p>
            <a:pPr>
              <a:spcBef>
                <a:spcPts val="1800"/>
              </a:spcBef>
            </a:pPr>
            <a:r>
              <a:rPr lang="en-US" sz="2800" dirty="0" smtClean="0">
                <a:solidFill>
                  <a:srgbClr val="FFFF00"/>
                </a:solidFill>
                <a:effectLst>
                  <a:outerShdw blurRad="38100" dist="38100" dir="2700000" algn="tl">
                    <a:srgbClr val="000000">
                      <a:alpha val="43137"/>
                    </a:srgbClr>
                  </a:outerShdw>
                </a:effectLst>
              </a:rPr>
              <a:t>John 7:48  </a:t>
            </a:r>
            <a:r>
              <a:rPr lang="en-US" sz="2800" i="1" dirty="0">
                <a:effectLst>
                  <a:outerShdw blurRad="38100" dist="38100" dir="2700000" algn="tl">
                    <a:srgbClr val="000000">
                      <a:alpha val="43137"/>
                    </a:srgbClr>
                  </a:outerShdw>
                </a:effectLst>
              </a:rPr>
              <a:t>Hath any of the rulers believed on him, or of the Pharisees?</a:t>
            </a:r>
            <a:r>
              <a:rPr lang="en-US" sz="2800" dirty="0">
                <a:effectLst>
                  <a:outerShdw blurRad="38100" dist="38100" dir="2700000" algn="tl">
                    <a:srgbClr val="000000">
                      <a:alpha val="43137"/>
                    </a:srgbClr>
                  </a:outerShdw>
                </a:effectLst>
              </a:rPr>
              <a:t> </a:t>
            </a:r>
            <a:endParaRPr lang="en-US" sz="2800" dirty="0" smtClean="0">
              <a:effectLst>
                <a:outerShdw blurRad="38100" dist="38100" dir="2700000" algn="tl">
                  <a:srgbClr val="000000">
                    <a:alpha val="43137"/>
                  </a:srgbClr>
                </a:outerShdw>
              </a:effectLst>
            </a:endParaRPr>
          </a:p>
          <a:p>
            <a:pPr marL="45720" indent="0">
              <a:spcBef>
                <a:spcPts val="600"/>
              </a:spcBef>
              <a:buNone/>
            </a:pPr>
            <a:r>
              <a:rPr lang="en-US" b="1" u="sng" dirty="0" smtClean="0"/>
              <a:t>TODAY</a:t>
            </a:r>
            <a:r>
              <a:rPr lang="en-US" b="1" dirty="0" smtClean="0"/>
              <a:t>:</a:t>
            </a:r>
          </a:p>
          <a:p>
            <a:pPr lvl="1">
              <a:spcBef>
                <a:spcPts val="600"/>
              </a:spcBef>
            </a:pPr>
            <a:r>
              <a:rPr lang="en-US" dirty="0" smtClean="0">
                <a:effectLst>
                  <a:outerShdw blurRad="38100" dist="38100" dir="2700000" algn="tl">
                    <a:srgbClr val="000000">
                      <a:alpha val="43137"/>
                    </a:srgbClr>
                  </a:outerShdw>
                </a:effectLst>
              </a:rPr>
              <a:t>What do scientists say? It’s not science vs. the Bible, it’s some “scientists” vs. </a:t>
            </a:r>
            <a:r>
              <a:rPr lang="en-US" dirty="0">
                <a:effectLst>
                  <a:outerShdw blurRad="38100" dist="38100" dir="2700000" algn="tl">
                    <a:srgbClr val="000000">
                      <a:alpha val="43137"/>
                    </a:srgbClr>
                  </a:outerShdw>
                </a:effectLst>
              </a:rPr>
              <a:t>the Bible - </a:t>
            </a:r>
            <a:r>
              <a:rPr lang="en-US" dirty="0" smtClean="0">
                <a:solidFill>
                  <a:srgbClr val="FFFF00"/>
                </a:solidFill>
                <a:effectLst>
                  <a:outerShdw blurRad="38100" dist="38100" dir="2700000" algn="tl">
                    <a:srgbClr val="000000">
                      <a:alpha val="43137"/>
                    </a:srgbClr>
                  </a:outerShdw>
                </a:effectLst>
              </a:rPr>
              <a:t>1 </a:t>
            </a:r>
            <a:r>
              <a:rPr lang="en-US" dirty="0">
                <a:solidFill>
                  <a:srgbClr val="FFFF00"/>
                </a:solidFill>
                <a:effectLst>
                  <a:outerShdw blurRad="38100" dist="38100" dir="2700000" algn="tl">
                    <a:srgbClr val="000000">
                      <a:alpha val="43137"/>
                    </a:srgbClr>
                  </a:outerShdw>
                </a:effectLst>
              </a:rPr>
              <a:t>Tim. </a:t>
            </a:r>
            <a:r>
              <a:rPr lang="en-US" dirty="0" smtClean="0">
                <a:solidFill>
                  <a:srgbClr val="FFFF00"/>
                </a:solidFill>
                <a:effectLst>
                  <a:outerShdw blurRad="38100" dist="38100" dir="2700000" algn="tl">
                    <a:srgbClr val="000000">
                      <a:alpha val="43137"/>
                    </a:srgbClr>
                  </a:outerShdw>
                </a:effectLst>
              </a:rPr>
              <a:t>6:20</a:t>
            </a:r>
          </a:p>
          <a:p>
            <a:pPr lvl="1">
              <a:spcBef>
                <a:spcPts val="600"/>
              </a:spcBef>
            </a:pPr>
            <a:r>
              <a:rPr lang="en-US" dirty="0" smtClean="0">
                <a:effectLst>
                  <a:outerShdw blurRad="38100" dist="38100" dir="2700000" algn="tl">
                    <a:srgbClr val="000000">
                      <a:alpha val="43137"/>
                    </a:srgbClr>
                  </a:outerShdw>
                </a:effectLst>
              </a:rPr>
              <a:t>Some will ask “Do you have a PhD.?”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383669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
            <a:ext cx="8001000" cy="762000"/>
          </a:xfrm>
        </p:spPr>
        <p:txBody>
          <a:bodyPr>
            <a:normAutofit/>
          </a:bodyPr>
          <a:lstStyle/>
          <a:p>
            <a:pPr algn="ctr"/>
            <a:r>
              <a:rPr lang="en-US" b="1" dirty="0" smtClean="0">
                <a:effectLst>
                  <a:outerShdw blurRad="38100" dist="38100" dir="2700000" algn="tl">
                    <a:srgbClr val="000000">
                      <a:alpha val="43137"/>
                    </a:srgbClr>
                  </a:outerShdw>
                </a:effectLst>
              </a:rPr>
              <a:t>Simply Ignore what’s Said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95350"/>
            <a:ext cx="8763000" cy="4191000"/>
          </a:xfrm>
        </p:spPr>
        <p:txBody>
          <a:bodyPr>
            <a:normAutofit/>
          </a:bodyPr>
          <a:lstStyle/>
          <a:p>
            <a:pPr>
              <a:spcBef>
                <a:spcPts val="1800"/>
              </a:spcBef>
            </a:pPr>
            <a:r>
              <a:rPr lang="en-US" sz="2800" b="1" dirty="0" smtClean="0"/>
              <a:t>Give lip service to the Word </a:t>
            </a:r>
            <a:r>
              <a:rPr lang="en-US" sz="2800" dirty="0" smtClean="0"/>
              <a:t>– </a:t>
            </a:r>
            <a:r>
              <a:rPr lang="en-US" sz="2800" b="1" dirty="0" smtClean="0">
                <a:solidFill>
                  <a:srgbClr val="FFFF00"/>
                </a:solidFill>
              </a:rPr>
              <a:t>1 Sam. 15:13</a:t>
            </a:r>
          </a:p>
          <a:p>
            <a:pPr>
              <a:spcBef>
                <a:spcPts val="1800"/>
              </a:spcBef>
            </a:pPr>
            <a:r>
              <a:rPr lang="en-US" sz="2800" b="1" dirty="0" smtClean="0"/>
              <a:t>Won’t pay attention </a:t>
            </a:r>
            <a:r>
              <a:rPr lang="en-US" sz="2800" dirty="0" smtClean="0"/>
              <a:t>– </a:t>
            </a:r>
            <a:r>
              <a:rPr lang="en-US" sz="2800" dirty="0" smtClean="0">
                <a:solidFill>
                  <a:srgbClr val="FFFF00"/>
                </a:solidFill>
              </a:rPr>
              <a:t> </a:t>
            </a:r>
            <a:r>
              <a:rPr lang="en-US" sz="2800" b="1" dirty="0" smtClean="0">
                <a:solidFill>
                  <a:srgbClr val="FFFF00"/>
                </a:solidFill>
              </a:rPr>
              <a:t>Jer. 18:18</a:t>
            </a:r>
            <a:r>
              <a:rPr lang="en-US" sz="2800" dirty="0" smtClean="0"/>
              <a:t>, … </a:t>
            </a:r>
            <a:r>
              <a:rPr lang="en-US" sz="2800" i="1" dirty="0"/>
              <a:t>"Come, let us make plots against </a:t>
            </a:r>
            <a:r>
              <a:rPr lang="en-US" sz="2800" i="1" dirty="0" smtClean="0"/>
              <a:t>Jeremiah…. </a:t>
            </a:r>
            <a:r>
              <a:rPr lang="en-US" sz="2800" i="1" dirty="0"/>
              <a:t>Come, let us strike him with the tongue, and let us not pay attention to any of his words." </a:t>
            </a:r>
            <a:endParaRPr lang="en-US" sz="2800" i="1" dirty="0" smtClean="0"/>
          </a:p>
          <a:p>
            <a:pPr marL="45720" indent="0">
              <a:spcBef>
                <a:spcPts val="1800"/>
              </a:spcBef>
              <a:buNone/>
            </a:pPr>
            <a:r>
              <a:rPr lang="en-US" sz="2800" b="1" u="sng" dirty="0" smtClean="0"/>
              <a:t>TODAY</a:t>
            </a:r>
            <a:r>
              <a:rPr lang="en-US" sz="2800" b="1" dirty="0" smtClean="0"/>
              <a:t>: </a:t>
            </a:r>
            <a:r>
              <a:rPr lang="en-US" sz="2800" dirty="0" smtClean="0"/>
              <a:t>Look at the teacher while making plans to remodel… pass notes… whisper disapproval… “Have the elders for breakfast, the preacher for lunch”</a:t>
            </a:r>
            <a:endParaRPr lang="en-US" sz="2800" dirty="0"/>
          </a:p>
        </p:txBody>
      </p:sp>
    </p:spTree>
    <p:extLst>
      <p:ext uri="{BB962C8B-B14F-4D97-AF65-F5344CB8AC3E}">
        <p14:creationId xmlns:p14="http://schemas.microsoft.com/office/powerpoint/2010/main" val="302568430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
            <a:ext cx="7772400" cy="838200"/>
          </a:xfrm>
        </p:spPr>
        <p:txBody>
          <a:bodyPr>
            <a:normAutofit/>
          </a:bodyPr>
          <a:lstStyle/>
          <a:p>
            <a:r>
              <a:rPr lang="en-US" b="1" dirty="0" smtClean="0">
                <a:effectLst>
                  <a:outerShdw blurRad="38100" dist="38100" dir="2700000" algn="tl">
                    <a:srgbClr val="000000">
                      <a:alpha val="43137"/>
                    </a:srgbClr>
                  </a:outerShdw>
                </a:effectLst>
              </a:rPr>
              <a:t>Shout Down &amp; Intimidation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819150"/>
            <a:ext cx="8839200" cy="4324350"/>
          </a:xfrm>
        </p:spPr>
        <p:txBody>
          <a:bodyPr>
            <a:noAutofit/>
          </a:bodyPr>
          <a:lstStyle/>
          <a:p>
            <a:r>
              <a:rPr lang="en-US" sz="2800" b="1" dirty="0" smtClean="0"/>
              <a:t>At Ephesus</a:t>
            </a:r>
            <a:r>
              <a:rPr lang="en-US" sz="2800" dirty="0" smtClean="0"/>
              <a:t> – </a:t>
            </a:r>
            <a:r>
              <a:rPr lang="en-US" sz="2800" dirty="0" smtClean="0">
                <a:solidFill>
                  <a:srgbClr val="FFFF00"/>
                </a:solidFill>
              </a:rPr>
              <a:t>Acts 19:28</a:t>
            </a:r>
            <a:r>
              <a:rPr lang="en-US" sz="2800" dirty="0" smtClean="0"/>
              <a:t>, </a:t>
            </a:r>
            <a:r>
              <a:rPr lang="en-US" sz="2800" i="1" dirty="0"/>
              <a:t>And when they heard this they were filled with wrath, and cried out, saying, Great is Diana of the Ephesus. </a:t>
            </a:r>
            <a:r>
              <a:rPr lang="en-US" sz="2800" b="1" i="1" baseline="30000" dirty="0">
                <a:solidFill>
                  <a:srgbClr val="FFFF00"/>
                </a:solidFill>
              </a:rPr>
              <a:t>29</a:t>
            </a:r>
            <a:r>
              <a:rPr lang="en-US" sz="2800" i="1" dirty="0"/>
              <a:t>  And the city was filled with the </a:t>
            </a:r>
            <a:r>
              <a:rPr lang="en-US" sz="2800" i="1" dirty="0" smtClean="0"/>
              <a:t>confusion…</a:t>
            </a:r>
          </a:p>
          <a:p>
            <a:pPr marL="45720" indent="0">
              <a:buNone/>
            </a:pPr>
            <a:r>
              <a:rPr lang="en-US" sz="2800" b="1" u="sng" dirty="0" smtClean="0"/>
              <a:t>TODAY</a:t>
            </a:r>
            <a:r>
              <a:rPr lang="en-US" sz="2800" b="1" dirty="0" smtClean="0"/>
              <a:t>:</a:t>
            </a:r>
          </a:p>
          <a:p>
            <a:pPr marL="45720" indent="0">
              <a:buNone/>
            </a:pPr>
            <a:r>
              <a:rPr lang="en-US" sz="2800" dirty="0" smtClean="0">
                <a:effectLst>
                  <a:outerShdw blurRad="38100" dist="38100" dir="2700000" algn="tl">
                    <a:srgbClr val="000000">
                      <a:alpha val="43137"/>
                    </a:srgbClr>
                  </a:outerShdw>
                </a:effectLst>
              </a:rPr>
              <a:t>“</a:t>
            </a:r>
            <a:r>
              <a:rPr lang="en-US" sz="2800" dirty="0" err="1" smtClean="0">
                <a:effectLst>
                  <a:outerShdw blurRad="38100" dist="38100" dir="2700000" algn="tl">
                    <a:srgbClr val="000000">
                      <a:alpha val="43137"/>
                    </a:srgbClr>
                  </a:outerShdw>
                </a:effectLst>
              </a:rPr>
              <a:t>Antifa</a:t>
            </a:r>
            <a:r>
              <a:rPr lang="en-US" sz="2800" dirty="0" smtClean="0">
                <a:effectLst>
                  <a:outerShdw blurRad="38100" dist="38100" dir="2700000" algn="tl">
                    <a:srgbClr val="000000">
                      <a:alpha val="43137"/>
                    </a:srgbClr>
                  </a:outerShdw>
                </a:effectLst>
              </a:rPr>
              <a:t>” tactics… Grabbing the microphone from the speaker… Getting to the church building early and locking the doors… Secret meetings with only certain members to get rid of the elders or the preacher.</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900749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
            <a:ext cx="8153400" cy="723900"/>
          </a:xfrm>
        </p:spPr>
        <p:txBody>
          <a:bodyPr>
            <a:normAutofit/>
          </a:bodyPr>
          <a:lstStyle/>
          <a:p>
            <a:pPr algn="ctr"/>
            <a:r>
              <a:rPr lang="en-US" sz="4000" b="1" dirty="0" smtClean="0">
                <a:effectLst>
                  <a:outerShdw blurRad="38100" dist="38100" dir="2700000" algn="tl">
                    <a:srgbClr val="000000">
                      <a:alpha val="43137"/>
                    </a:srgbClr>
                  </a:outerShdw>
                </a:effectLst>
              </a:rPr>
              <a:t>Impugn the Speaker’s Character</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19150"/>
            <a:ext cx="8763000" cy="4324350"/>
          </a:xfrm>
        </p:spPr>
        <p:txBody>
          <a:bodyPr>
            <a:normAutofit fontScale="92500" lnSpcReduction="10000"/>
          </a:bodyPr>
          <a:lstStyle/>
          <a:p>
            <a:pPr marL="45720" indent="0">
              <a:buNone/>
            </a:pPr>
            <a:r>
              <a:rPr lang="en-US" b="1" dirty="0" smtClean="0">
                <a:solidFill>
                  <a:srgbClr val="FFFF00"/>
                </a:solidFill>
              </a:rPr>
              <a:t>John 7:20  </a:t>
            </a:r>
            <a:r>
              <a:rPr lang="en-US" i="1" dirty="0"/>
              <a:t>The multitude answered, Thou hast a demon: who </a:t>
            </a:r>
            <a:r>
              <a:rPr lang="en-US" i="1" dirty="0" err="1"/>
              <a:t>seeketh</a:t>
            </a:r>
            <a:r>
              <a:rPr lang="en-US" i="1" dirty="0"/>
              <a:t> to kill thee? </a:t>
            </a:r>
          </a:p>
          <a:p>
            <a:pPr marL="45720" indent="0">
              <a:buNone/>
            </a:pPr>
            <a:r>
              <a:rPr lang="en-US" b="1" dirty="0" smtClean="0">
                <a:solidFill>
                  <a:srgbClr val="FFFF00"/>
                </a:solidFill>
              </a:rPr>
              <a:t>8:48 </a:t>
            </a:r>
            <a:r>
              <a:rPr lang="en-US" dirty="0" smtClean="0"/>
              <a:t> </a:t>
            </a:r>
            <a:r>
              <a:rPr lang="en-US" i="1" dirty="0"/>
              <a:t>The Jews answered and said unto him, Say we not well that thou art a Samaritan, and hast a demon? </a:t>
            </a:r>
          </a:p>
          <a:p>
            <a:pPr marL="45720" indent="0">
              <a:buNone/>
            </a:pPr>
            <a:r>
              <a:rPr lang="en-US" b="1" dirty="0" smtClean="0">
                <a:solidFill>
                  <a:srgbClr val="FFFF00"/>
                </a:solidFill>
              </a:rPr>
              <a:t>8:52</a:t>
            </a:r>
            <a:r>
              <a:rPr lang="en-US" dirty="0" smtClean="0"/>
              <a:t>  </a:t>
            </a:r>
            <a:r>
              <a:rPr lang="en-US" i="1" dirty="0"/>
              <a:t>The Jews said unto him, Now we know that thou hast a demon. Abraham died, and the prophets; and thou </a:t>
            </a:r>
            <a:r>
              <a:rPr lang="en-US" i="1" dirty="0" err="1"/>
              <a:t>sayest</a:t>
            </a:r>
            <a:r>
              <a:rPr lang="en-US" i="1" dirty="0"/>
              <a:t>, If a man keep my word, he shall never taste of death. </a:t>
            </a:r>
          </a:p>
        </p:txBody>
      </p:sp>
    </p:spTree>
    <p:extLst>
      <p:ext uri="{BB962C8B-B14F-4D97-AF65-F5344CB8AC3E}">
        <p14:creationId xmlns:p14="http://schemas.microsoft.com/office/powerpoint/2010/main" val="269381627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
            <a:ext cx="8153400" cy="723900"/>
          </a:xfrm>
        </p:spPr>
        <p:txBody>
          <a:bodyPr>
            <a:normAutofit/>
          </a:bodyPr>
          <a:lstStyle/>
          <a:p>
            <a:pPr algn="ctr"/>
            <a:r>
              <a:rPr lang="en-US" sz="4000" b="1" dirty="0" smtClean="0">
                <a:effectLst>
                  <a:outerShdw blurRad="38100" dist="38100" dir="2700000" algn="tl">
                    <a:srgbClr val="000000">
                      <a:alpha val="43137"/>
                    </a:srgbClr>
                  </a:outerShdw>
                </a:effectLst>
              </a:rPr>
              <a:t>Impugn the Speaker’s Character</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66750"/>
            <a:ext cx="8763000" cy="4400550"/>
          </a:xfrm>
        </p:spPr>
        <p:txBody>
          <a:bodyPr>
            <a:normAutofit/>
          </a:bodyPr>
          <a:lstStyle/>
          <a:p>
            <a:pPr marL="45720" indent="0">
              <a:buNone/>
            </a:pPr>
            <a:r>
              <a:rPr lang="en-US" b="1" dirty="0" smtClean="0"/>
              <a:t>Today:</a:t>
            </a:r>
          </a:p>
          <a:p>
            <a:r>
              <a:rPr lang="en-US" sz="2800" dirty="0" smtClean="0"/>
              <a:t>You folks are “antis”, orphan haters, don’t believe in evangelism, anti-fellowship, anti-cooperation.</a:t>
            </a:r>
          </a:p>
          <a:p>
            <a:r>
              <a:rPr lang="en-US" sz="2800" dirty="0" smtClean="0"/>
              <a:t>Claim they’re being attacked, offended (play on the word “offend” used in older versions).</a:t>
            </a:r>
          </a:p>
          <a:p>
            <a:pPr lvl="1"/>
            <a:r>
              <a:rPr lang="en-US" b="1" dirty="0" smtClean="0"/>
              <a:t>Jesus</a:t>
            </a:r>
            <a:r>
              <a:rPr lang="en-US" dirty="0" smtClean="0"/>
              <a:t>: </a:t>
            </a:r>
            <a:r>
              <a:rPr lang="en-US" i="1" dirty="0" smtClean="0"/>
              <a:t>“Let them alone” </a:t>
            </a:r>
            <a:r>
              <a:rPr lang="en-US" dirty="0" smtClean="0"/>
              <a:t>– </a:t>
            </a:r>
            <a:r>
              <a:rPr lang="en-US" dirty="0" smtClean="0">
                <a:solidFill>
                  <a:srgbClr val="FFFF00"/>
                </a:solidFill>
              </a:rPr>
              <a:t>Mt. 15:1-14</a:t>
            </a:r>
          </a:p>
          <a:p>
            <a:r>
              <a:rPr lang="en-US" sz="2800" dirty="0" smtClean="0"/>
              <a:t>You’re just traditionalists – </a:t>
            </a:r>
            <a:r>
              <a:rPr lang="en-US" sz="2800" dirty="0" smtClean="0">
                <a:solidFill>
                  <a:srgbClr val="FFFF00"/>
                </a:solidFill>
              </a:rPr>
              <a:t>Mt 15:9? </a:t>
            </a:r>
            <a:r>
              <a:rPr lang="en-US" sz="2800" u="sng" dirty="0" smtClean="0">
                <a:solidFill>
                  <a:srgbClr val="FFFF00"/>
                </a:solidFill>
              </a:rPr>
              <a:t>or</a:t>
            </a:r>
            <a:r>
              <a:rPr lang="en-US" sz="2800" dirty="0" smtClean="0">
                <a:solidFill>
                  <a:srgbClr val="FFFF00"/>
                </a:solidFill>
              </a:rPr>
              <a:t> 2 Th. 2:15; 1 Cor. 11:2</a:t>
            </a:r>
            <a:r>
              <a:rPr lang="en-US" sz="2800" dirty="0" smtClean="0"/>
              <a:t>?  “Tradition” = literally a handing down. If handed down by God’s apostles then we must do it!</a:t>
            </a:r>
            <a:endParaRPr lang="en-US" sz="2800" dirty="0"/>
          </a:p>
        </p:txBody>
      </p:sp>
    </p:spTree>
    <p:extLst>
      <p:ext uri="{BB962C8B-B14F-4D97-AF65-F5344CB8AC3E}">
        <p14:creationId xmlns:p14="http://schemas.microsoft.com/office/powerpoint/2010/main" val="176297314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7150"/>
            <a:ext cx="7315200" cy="857250"/>
          </a:xfrm>
        </p:spPr>
        <p:txBody>
          <a:bodyPr>
            <a:normAutofit/>
          </a:bodyPr>
          <a:lstStyle/>
          <a:p>
            <a:r>
              <a:rPr lang="en-US" b="1" dirty="0" smtClean="0">
                <a:effectLst>
                  <a:outerShdw blurRad="38100" dist="38100" dir="2700000" algn="tl">
                    <a:srgbClr val="000000">
                      <a:alpha val="43137"/>
                    </a:srgbClr>
                  </a:outerShdw>
                </a:effectLst>
              </a:rPr>
              <a:t>Noble Listeners…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28700"/>
            <a:ext cx="8305800" cy="4057649"/>
          </a:xfrm>
        </p:spPr>
        <p:txBody>
          <a:bodyPr>
            <a:normAutofit/>
          </a:bodyPr>
          <a:lstStyle/>
          <a:p>
            <a:pPr marL="45720" indent="0">
              <a:spcBef>
                <a:spcPts val="1800"/>
              </a:spcBef>
              <a:buNone/>
            </a:pPr>
            <a:r>
              <a:rPr lang="en-US" sz="2800" b="1" dirty="0" smtClean="0">
                <a:solidFill>
                  <a:srgbClr val="FFFF00"/>
                </a:solidFill>
              </a:rPr>
              <a:t>Acts </a:t>
            </a:r>
            <a:r>
              <a:rPr lang="en-US" sz="2800" b="1" dirty="0">
                <a:solidFill>
                  <a:srgbClr val="FFFF00"/>
                </a:solidFill>
              </a:rPr>
              <a:t>10:33  </a:t>
            </a:r>
            <a:r>
              <a:rPr lang="en-US" sz="2800" dirty="0"/>
              <a:t>So I sent for you at once, and you have been kind enough to come. Now therefore we are all here in the presence of God to hear all that you have been commanded by the Lord." </a:t>
            </a:r>
            <a:endParaRPr lang="en-US" sz="2800" dirty="0" smtClean="0"/>
          </a:p>
          <a:p>
            <a:pPr marL="45720" indent="0">
              <a:spcBef>
                <a:spcPts val="1800"/>
              </a:spcBef>
              <a:buNone/>
            </a:pPr>
            <a:r>
              <a:rPr lang="en-US" sz="2800" b="1" dirty="0" smtClean="0">
                <a:solidFill>
                  <a:srgbClr val="FFFF00"/>
                </a:solidFill>
              </a:rPr>
              <a:t>Acts </a:t>
            </a:r>
            <a:r>
              <a:rPr lang="en-US" sz="2800" b="1" dirty="0">
                <a:solidFill>
                  <a:srgbClr val="FFFF00"/>
                </a:solidFill>
              </a:rPr>
              <a:t>17:11  </a:t>
            </a:r>
            <a:r>
              <a:rPr lang="en-US" sz="2800" dirty="0"/>
              <a:t>Now these Jews were more noble than those in Thessalonica; they received the word with all eagerness, examining the Scriptures daily to see if these things were so. </a:t>
            </a:r>
          </a:p>
        </p:txBody>
      </p:sp>
      <p:cxnSp>
        <p:nvCxnSpPr>
          <p:cNvPr id="5" name="Straight Connector 4"/>
          <p:cNvCxnSpPr/>
          <p:nvPr/>
        </p:nvCxnSpPr>
        <p:spPr>
          <a:xfrm>
            <a:off x="8077200" y="188595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2343150"/>
            <a:ext cx="175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19800" y="234315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76800" y="3867150"/>
            <a:ext cx="358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 y="432435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57577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311</TotalTime>
  <Words>669</Words>
  <Application>Microsoft Office PowerPoint</Application>
  <PresentationFormat>On-screen Show (16:9)</PresentationFormat>
  <Paragraphs>34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Perspective</vt:lpstr>
      <vt:lpstr>When People Don't Like… “What the Lord Has Spoken”</vt:lpstr>
      <vt:lpstr>Simply Tear it (the Word) Up!</vt:lpstr>
      <vt:lpstr>Mock and Snear</vt:lpstr>
      <vt:lpstr>Simply Ignore what’s Said</vt:lpstr>
      <vt:lpstr>Shout Down &amp; Intimidation</vt:lpstr>
      <vt:lpstr>Impugn the Speaker’s Character</vt:lpstr>
      <vt:lpstr>Impugn the Speaker’s Character</vt:lpstr>
      <vt:lpstr>Noble Listeners…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People Don't Like… “What the Lord Has Spoken”</dc:title>
  <dc:creator>Steve</dc:creator>
  <cp:lastModifiedBy>WBCOC</cp:lastModifiedBy>
  <cp:revision>32</cp:revision>
  <dcterms:created xsi:type="dcterms:W3CDTF">2019-03-17T21:37:32Z</dcterms:created>
  <dcterms:modified xsi:type="dcterms:W3CDTF">2019-04-25T21:33:27Z</dcterms:modified>
</cp:coreProperties>
</file>